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handoutMasterIdLst>
    <p:handoutMasterId r:id="rId25"/>
  </p:handoutMasterIdLst>
  <p:sldIdLst>
    <p:sldId id="256" r:id="rId2"/>
    <p:sldId id="257" r:id="rId3"/>
    <p:sldId id="258" r:id="rId4"/>
    <p:sldId id="273" r:id="rId5"/>
    <p:sldId id="259" r:id="rId6"/>
    <p:sldId id="260" r:id="rId7"/>
    <p:sldId id="261" r:id="rId8"/>
    <p:sldId id="263" r:id="rId9"/>
    <p:sldId id="265" r:id="rId10"/>
    <p:sldId id="264" r:id="rId11"/>
    <p:sldId id="275" r:id="rId12"/>
    <p:sldId id="268" r:id="rId13"/>
    <p:sldId id="267" r:id="rId14"/>
    <p:sldId id="272" r:id="rId15"/>
    <p:sldId id="269" r:id="rId16"/>
    <p:sldId id="270" r:id="rId17"/>
    <p:sldId id="276" r:id="rId18"/>
    <p:sldId id="277" r:id="rId19"/>
    <p:sldId id="279" r:id="rId20"/>
    <p:sldId id="278" r:id="rId21"/>
    <p:sldId id="266" r:id="rId22"/>
    <p:sldId id="274" r:id="rId23"/>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4660"/>
  </p:normalViewPr>
  <p:slideViewPr>
    <p:cSldViewPr>
      <p:cViewPr>
        <p:scale>
          <a:sx n="75" d="100"/>
          <a:sy n="75" d="100"/>
        </p:scale>
        <p:origin x="-177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40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409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B125D0-2F84-4853-94BB-12A1C2D8A829}" type="slidenum">
              <a:rPr lang="en-AU"/>
              <a:pPr/>
              <a:t>‹#›</a:t>
            </a:fld>
            <a:endParaRPr lang="en-AU"/>
          </a:p>
        </p:txBody>
      </p:sp>
    </p:spTree>
    <p:extLst>
      <p:ext uri="{BB962C8B-B14F-4D97-AF65-F5344CB8AC3E}">
        <p14:creationId xmlns:p14="http://schemas.microsoft.com/office/powerpoint/2010/main" val="698801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4B36B1A-107E-4BEF-A78C-18A606C90543}" type="slidenum">
              <a:rPr lang="en-AU"/>
              <a:pPr/>
              <a:t>‹#›</a:t>
            </a:fld>
            <a:endParaRPr lang="en-AU"/>
          </a:p>
        </p:txBody>
      </p:sp>
    </p:spTree>
    <p:extLst>
      <p:ext uri="{BB962C8B-B14F-4D97-AF65-F5344CB8AC3E}">
        <p14:creationId xmlns:p14="http://schemas.microsoft.com/office/powerpoint/2010/main" val="19879939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E665C-92F9-4121-B213-BBDE6CBFDDC0}" type="slidenum">
              <a:rPr lang="en-AU"/>
              <a:pPr/>
              <a:t>3</a:t>
            </a:fld>
            <a:endParaRPr lang="en-AU"/>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AU"/>
              <a:t>Speaking and Listening: News and Show &amp; Tell, Explaining and sharing their work, readers theatre.</a:t>
            </a:r>
          </a:p>
          <a:p>
            <a:r>
              <a:rPr lang="en-AU"/>
              <a:t>Writintg: Focus in Term 1 is on narrative. Structure and paragraphing are a focus</a:t>
            </a:r>
          </a:p>
          <a:p>
            <a:r>
              <a:rPr lang="en-AU"/>
              <a:t>Spelling Etc: Daily work, different activities on rotation every day. Targeted to the individual needs of the student. </a:t>
            </a:r>
          </a:p>
          <a:p>
            <a:r>
              <a:rPr lang="en-AU"/>
              <a:t>Reading: Different activities every day on rotation at students ability level.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F4591-E06E-4FFD-BE27-2BA0CC732B95}" type="slidenum">
              <a:rPr lang="en-AU"/>
              <a:pPr/>
              <a:t>5</a:t>
            </a:fld>
            <a:endParaRPr lang="en-AU"/>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AU"/>
              <a:t>Numeracy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AU" altLang="en-US"/>
          </a:p>
        </p:txBody>
      </p:sp>
      <p:sp>
        <p:nvSpPr>
          <p:cNvPr id="8" name="Footer Placeholder 7"/>
          <p:cNvSpPr>
            <a:spLocks noGrp="1"/>
          </p:cNvSpPr>
          <p:nvPr>
            <p:ph type="ftr" sz="quarter" idx="11"/>
          </p:nvPr>
        </p:nvSpPr>
        <p:spPr/>
        <p:txBody>
          <a:bodyPr/>
          <a:lstStyle>
            <a:extLst/>
          </a:lstStyle>
          <a:p>
            <a:endParaRPr lang="en-AU" altLang="en-US"/>
          </a:p>
        </p:txBody>
      </p:sp>
      <p:sp>
        <p:nvSpPr>
          <p:cNvPr id="11" name="Slide Number Placeholder 10"/>
          <p:cNvSpPr>
            <a:spLocks noGrp="1"/>
          </p:cNvSpPr>
          <p:nvPr>
            <p:ph type="sldNum" sz="quarter" idx="12"/>
          </p:nvPr>
        </p:nvSpPr>
        <p:spPr/>
        <p:txBody>
          <a:bodyPr/>
          <a:lstStyle>
            <a:extLst/>
          </a:lstStyle>
          <a:p>
            <a:fld id="{321E6446-7A0D-4C2B-B53D-6EB5C937EA66}" type="slidenum">
              <a:rPr lang="en-AU" altLang="en-US" smtClean="0"/>
              <a:pPr/>
              <a:t>‹#›</a:t>
            </a:fld>
            <a:endParaRPr lang="en-A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AU" altLang="en-US"/>
          </a:p>
        </p:txBody>
      </p:sp>
      <p:sp>
        <p:nvSpPr>
          <p:cNvPr id="5" name="Footer Placeholder 4"/>
          <p:cNvSpPr>
            <a:spLocks noGrp="1"/>
          </p:cNvSpPr>
          <p:nvPr>
            <p:ph type="ftr" sz="quarter" idx="11"/>
          </p:nvPr>
        </p:nvSpPr>
        <p:spPr/>
        <p:txBody>
          <a:bodyPr/>
          <a:lstStyle>
            <a:extLst/>
          </a:lstStyle>
          <a:p>
            <a:endParaRPr lang="en-AU" altLang="en-US"/>
          </a:p>
        </p:txBody>
      </p:sp>
      <p:sp>
        <p:nvSpPr>
          <p:cNvPr id="6" name="Slide Number Placeholder 5"/>
          <p:cNvSpPr>
            <a:spLocks noGrp="1"/>
          </p:cNvSpPr>
          <p:nvPr>
            <p:ph type="sldNum" sz="quarter" idx="12"/>
          </p:nvPr>
        </p:nvSpPr>
        <p:spPr/>
        <p:txBody>
          <a:bodyPr/>
          <a:lstStyle>
            <a:extLst/>
          </a:lstStyle>
          <a:p>
            <a:fld id="{F5D81E43-0DFB-4E2A-A8BD-DC3FFD534C68}" type="slidenum">
              <a:rPr lang="en-AU" altLang="en-US" smtClean="0"/>
              <a:pPr/>
              <a:t>‹#›</a:t>
            </a:fld>
            <a:endParaRPr lang="en-A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AU" altLang="en-US"/>
          </a:p>
        </p:txBody>
      </p:sp>
      <p:sp>
        <p:nvSpPr>
          <p:cNvPr id="5" name="Footer Placeholder 4"/>
          <p:cNvSpPr>
            <a:spLocks noGrp="1"/>
          </p:cNvSpPr>
          <p:nvPr>
            <p:ph type="ftr" sz="quarter" idx="11"/>
          </p:nvPr>
        </p:nvSpPr>
        <p:spPr/>
        <p:txBody>
          <a:bodyPr/>
          <a:lstStyle>
            <a:extLst/>
          </a:lstStyle>
          <a:p>
            <a:endParaRPr lang="en-AU" altLang="en-US"/>
          </a:p>
        </p:txBody>
      </p:sp>
      <p:sp>
        <p:nvSpPr>
          <p:cNvPr id="6" name="Slide Number Placeholder 5"/>
          <p:cNvSpPr>
            <a:spLocks noGrp="1"/>
          </p:cNvSpPr>
          <p:nvPr>
            <p:ph type="sldNum" sz="quarter" idx="12"/>
          </p:nvPr>
        </p:nvSpPr>
        <p:spPr/>
        <p:txBody>
          <a:bodyPr/>
          <a:lstStyle>
            <a:extLst/>
          </a:lstStyle>
          <a:p>
            <a:fld id="{680BDBE9-4CAC-4252-A926-186F6CCEB977}" type="slidenum">
              <a:rPr lang="en-AU" altLang="en-US" smtClean="0"/>
              <a:pPr/>
              <a:t>‹#›</a:t>
            </a:fld>
            <a:endParaRPr lang="en-A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AU" altLang="en-US"/>
          </a:p>
        </p:txBody>
      </p:sp>
      <p:sp>
        <p:nvSpPr>
          <p:cNvPr id="5" name="Footer Placeholder 4"/>
          <p:cNvSpPr>
            <a:spLocks noGrp="1"/>
          </p:cNvSpPr>
          <p:nvPr>
            <p:ph type="ftr" sz="quarter" idx="11"/>
          </p:nvPr>
        </p:nvSpPr>
        <p:spPr/>
        <p:txBody>
          <a:bodyPr/>
          <a:lstStyle>
            <a:extLst/>
          </a:lstStyle>
          <a:p>
            <a:endParaRPr lang="en-AU" altLang="en-US"/>
          </a:p>
        </p:txBody>
      </p:sp>
      <p:sp>
        <p:nvSpPr>
          <p:cNvPr id="6" name="Slide Number Placeholder 5"/>
          <p:cNvSpPr>
            <a:spLocks noGrp="1"/>
          </p:cNvSpPr>
          <p:nvPr>
            <p:ph type="sldNum" sz="quarter" idx="12"/>
          </p:nvPr>
        </p:nvSpPr>
        <p:spPr/>
        <p:txBody>
          <a:bodyPr/>
          <a:lstStyle>
            <a:extLst/>
          </a:lstStyle>
          <a:p>
            <a:fld id="{B80FC18F-4E80-4526-B780-11055AFCA01B}" type="slidenum">
              <a:rPr lang="en-AU" altLang="en-US" smtClean="0"/>
              <a:pPr/>
              <a:t>‹#›</a:t>
            </a:fld>
            <a:endParaRPr lang="en-A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AU" altLang="en-US"/>
          </a:p>
        </p:txBody>
      </p:sp>
      <p:sp>
        <p:nvSpPr>
          <p:cNvPr id="5" name="Footer Placeholder 4"/>
          <p:cNvSpPr>
            <a:spLocks noGrp="1"/>
          </p:cNvSpPr>
          <p:nvPr>
            <p:ph type="ftr" sz="quarter" idx="11"/>
          </p:nvPr>
        </p:nvSpPr>
        <p:spPr/>
        <p:txBody>
          <a:bodyPr/>
          <a:lstStyle>
            <a:extLst/>
          </a:lstStyle>
          <a:p>
            <a:endParaRPr lang="en-AU" altLang="en-US"/>
          </a:p>
        </p:txBody>
      </p:sp>
      <p:sp>
        <p:nvSpPr>
          <p:cNvPr id="6" name="Slide Number Placeholder 5"/>
          <p:cNvSpPr>
            <a:spLocks noGrp="1"/>
          </p:cNvSpPr>
          <p:nvPr>
            <p:ph type="sldNum" sz="quarter" idx="12"/>
          </p:nvPr>
        </p:nvSpPr>
        <p:spPr/>
        <p:txBody>
          <a:bodyPr/>
          <a:lstStyle>
            <a:extLst/>
          </a:lstStyle>
          <a:p>
            <a:fld id="{CBD1BE93-E9D6-4146-ABFF-5A081459EE18}" type="slidenum">
              <a:rPr lang="en-AU" altLang="en-US" smtClean="0"/>
              <a:pPr/>
              <a:t>‹#›</a:t>
            </a:fld>
            <a:endParaRPr lang="en-A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AU" altLang="en-US"/>
          </a:p>
        </p:txBody>
      </p:sp>
      <p:sp>
        <p:nvSpPr>
          <p:cNvPr id="6" name="Footer Placeholder 5"/>
          <p:cNvSpPr>
            <a:spLocks noGrp="1"/>
          </p:cNvSpPr>
          <p:nvPr>
            <p:ph type="ftr" sz="quarter" idx="11"/>
          </p:nvPr>
        </p:nvSpPr>
        <p:spPr/>
        <p:txBody>
          <a:bodyPr/>
          <a:lstStyle>
            <a:extLst/>
          </a:lstStyle>
          <a:p>
            <a:endParaRPr lang="en-AU" altLang="en-US"/>
          </a:p>
        </p:txBody>
      </p:sp>
      <p:sp>
        <p:nvSpPr>
          <p:cNvPr id="7" name="Slide Number Placeholder 6"/>
          <p:cNvSpPr>
            <a:spLocks noGrp="1"/>
          </p:cNvSpPr>
          <p:nvPr>
            <p:ph type="sldNum" sz="quarter" idx="12"/>
          </p:nvPr>
        </p:nvSpPr>
        <p:spPr/>
        <p:txBody>
          <a:bodyPr/>
          <a:lstStyle>
            <a:extLst/>
          </a:lstStyle>
          <a:p>
            <a:fld id="{C22D46D0-B3F5-4242-9F00-3102A980C093}" type="slidenum">
              <a:rPr lang="en-AU" altLang="en-US" smtClean="0"/>
              <a:pPr/>
              <a:t>‹#›</a:t>
            </a:fld>
            <a:endParaRPr lang="en-A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AU" altLang="en-US"/>
          </a:p>
        </p:txBody>
      </p:sp>
      <p:sp>
        <p:nvSpPr>
          <p:cNvPr id="8" name="Footer Placeholder 7"/>
          <p:cNvSpPr>
            <a:spLocks noGrp="1"/>
          </p:cNvSpPr>
          <p:nvPr>
            <p:ph type="ftr" sz="quarter" idx="11"/>
          </p:nvPr>
        </p:nvSpPr>
        <p:spPr/>
        <p:txBody>
          <a:bodyPr/>
          <a:lstStyle>
            <a:extLst/>
          </a:lstStyle>
          <a:p>
            <a:endParaRPr lang="en-AU" altLang="en-US"/>
          </a:p>
        </p:txBody>
      </p:sp>
      <p:sp>
        <p:nvSpPr>
          <p:cNvPr id="9" name="Slide Number Placeholder 8"/>
          <p:cNvSpPr>
            <a:spLocks noGrp="1"/>
          </p:cNvSpPr>
          <p:nvPr>
            <p:ph type="sldNum" sz="quarter" idx="12"/>
          </p:nvPr>
        </p:nvSpPr>
        <p:spPr/>
        <p:txBody>
          <a:bodyPr/>
          <a:lstStyle>
            <a:extLst/>
          </a:lstStyle>
          <a:p>
            <a:fld id="{BFC4EB31-2A5D-4F08-83F8-6CB5DBCAEB2F}" type="slidenum">
              <a:rPr lang="en-AU" altLang="en-US" smtClean="0"/>
              <a:pPr/>
              <a:t>‹#›</a:t>
            </a:fld>
            <a:endParaRPr lang="en-A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AU" altLang="en-US"/>
          </a:p>
        </p:txBody>
      </p:sp>
      <p:sp>
        <p:nvSpPr>
          <p:cNvPr id="4" name="Footer Placeholder 3"/>
          <p:cNvSpPr>
            <a:spLocks noGrp="1"/>
          </p:cNvSpPr>
          <p:nvPr>
            <p:ph type="ftr" sz="quarter" idx="11"/>
          </p:nvPr>
        </p:nvSpPr>
        <p:spPr/>
        <p:txBody>
          <a:bodyPr/>
          <a:lstStyle>
            <a:extLst/>
          </a:lstStyle>
          <a:p>
            <a:endParaRPr lang="en-AU" altLang="en-US"/>
          </a:p>
        </p:txBody>
      </p:sp>
      <p:sp>
        <p:nvSpPr>
          <p:cNvPr id="5" name="Slide Number Placeholder 4"/>
          <p:cNvSpPr>
            <a:spLocks noGrp="1"/>
          </p:cNvSpPr>
          <p:nvPr>
            <p:ph type="sldNum" sz="quarter" idx="12"/>
          </p:nvPr>
        </p:nvSpPr>
        <p:spPr/>
        <p:txBody>
          <a:bodyPr/>
          <a:lstStyle>
            <a:extLst/>
          </a:lstStyle>
          <a:p>
            <a:fld id="{E84A63B1-762E-4681-A057-7B0CB734D167}" type="slidenum">
              <a:rPr lang="en-AU" altLang="en-US" smtClean="0"/>
              <a:pPr/>
              <a:t>‹#›</a:t>
            </a:fld>
            <a:endParaRPr lang="en-A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AU" altLang="en-US"/>
          </a:p>
        </p:txBody>
      </p:sp>
      <p:sp>
        <p:nvSpPr>
          <p:cNvPr id="3" name="Footer Placeholder 2"/>
          <p:cNvSpPr>
            <a:spLocks noGrp="1"/>
          </p:cNvSpPr>
          <p:nvPr>
            <p:ph type="ftr" sz="quarter" idx="11"/>
          </p:nvPr>
        </p:nvSpPr>
        <p:spPr/>
        <p:txBody>
          <a:bodyPr/>
          <a:lstStyle>
            <a:extLst/>
          </a:lstStyle>
          <a:p>
            <a:endParaRPr lang="en-AU" altLang="en-US"/>
          </a:p>
        </p:txBody>
      </p:sp>
      <p:sp>
        <p:nvSpPr>
          <p:cNvPr id="4" name="Slide Number Placeholder 3"/>
          <p:cNvSpPr>
            <a:spLocks noGrp="1"/>
          </p:cNvSpPr>
          <p:nvPr>
            <p:ph type="sldNum" sz="quarter" idx="12"/>
          </p:nvPr>
        </p:nvSpPr>
        <p:spPr/>
        <p:txBody>
          <a:bodyPr/>
          <a:lstStyle>
            <a:extLst/>
          </a:lstStyle>
          <a:p>
            <a:fld id="{0A22BC9D-1FE8-4860-B907-4BA6B882E825}" type="slidenum">
              <a:rPr lang="en-AU" altLang="en-US" smtClean="0"/>
              <a:pPr/>
              <a:t>‹#›</a:t>
            </a:fld>
            <a:endParaRPr lang="en-A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AU" altLang="en-US"/>
          </a:p>
        </p:txBody>
      </p:sp>
      <p:sp>
        <p:nvSpPr>
          <p:cNvPr id="6" name="Footer Placeholder 5"/>
          <p:cNvSpPr>
            <a:spLocks noGrp="1"/>
          </p:cNvSpPr>
          <p:nvPr>
            <p:ph type="ftr" sz="quarter" idx="11"/>
          </p:nvPr>
        </p:nvSpPr>
        <p:spPr/>
        <p:txBody>
          <a:bodyPr/>
          <a:lstStyle>
            <a:extLst/>
          </a:lstStyle>
          <a:p>
            <a:endParaRPr lang="en-AU" altLang="en-US"/>
          </a:p>
        </p:txBody>
      </p:sp>
      <p:sp>
        <p:nvSpPr>
          <p:cNvPr id="7" name="Slide Number Placeholder 6"/>
          <p:cNvSpPr>
            <a:spLocks noGrp="1"/>
          </p:cNvSpPr>
          <p:nvPr>
            <p:ph type="sldNum" sz="quarter" idx="12"/>
          </p:nvPr>
        </p:nvSpPr>
        <p:spPr/>
        <p:txBody>
          <a:bodyPr/>
          <a:lstStyle>
            <a:extLst/>
          </a:lstStyle>
          <a:p>
            <a:fld id="{68B0E9CC-49A6-443B-A040-F799F9F43C8F}" type="slidenum">
              <a:rPr lang="en-AU" altLang="en-US" smtClean="0"/>
              <a:pPr/>
              <a:t>‹#›</a:t>
            </a:fld>
            <a:endParaRPr lang="en-A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AU" altLang="en-US"/>
          </a:p>
        </p:txBody>
      </p:sp>
      <p:sp>
        <p:nvSpPr>
          <p:cNvPr id="6" name="Footer Placeholder 5"/>
          <p:cNvSpPr>
            <a:spLocks noGrp="1"/>
          </p:cNvSpPr>
          <p:nvPr>
            <p:ph type="ftr" sz="quarter" idx="11"/>
          </p:nvPr>
        </p:nvSpPr>
        <p:spPr/>
        <p:txBody>
          <a:bodyPr/>
          <a:lstStyle>
            <a:extLst/>
          </a:lstStyle>
          <a:p>
            <a:endParaRPr lang="en-AU" altLang="en-US"/>
          </a:p>
        </p:txBody>
      </p:sp>
      <p:sp>
        <p:nvSpPr>
          <p:cNvPr id="7" name="Slide Number Placeholder 6"/>
          <p:cNvSpPr>
            <a:spLocks noGrp="1"/>
          </p:cNvSpPr>
          <p:nvPr>
            <p:ph type="sldNum" sz="quarter" idx="12"/>
          </p:nvPr>
        </p:nvSpPr>
        <p:spPr/>
        <p:txBody>
          <a:bodyPr/>
          <a:lstStyle>
            <a:extLst/>
          </a:lstStyle>
          <a:p>
            <a:fld id="{5B2EE5AA-68DD-412A-BB23-150E67E30470}" type="slidenum">
              <a:rPr lang="en-AU" altLang="en-US" smtClean="0"/>
              <a:pPr/>
              <a:t>‹#›</a:t>
            </a:fld>
            <a:endParaRPr lang="en-AU" alt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AU" alt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AU" alt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DA99C5E-C02E-40D3-B3FF-C1CEA00292DE}" type="slidenum">
              <a:rPr lang="en-AU" altLang="en-US" smtClean="0"/>
              <a:pPr/>
              <a:t>‹#›</a:t>
            </a:fld>
            <a:endParaRPr lang="en-AU"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2204864"/>
            <a:ext cx="7772400" cy="1828800"/>
          </a:xfrm>
        </p:spPr>
        <p:txBody>
          <a:bodyPr/>
          <a:lstStyle/>
          <a:p>
            <a:r>
              <a:rPr lang="en-AU" dirty="0" smtClean="0"/>
              <a:t>Welcome </a:t>
            </a:r>
            <a:r>
              <a:rPr lang="en-AU" dirty="0"/>
              <a:t>To Grade </a:t>
            </a:r>
            <a:r>
              <a:rPr lang="en-AU" dirty="0" smtClean="0"/>
              <a:t>3/4 L.A. 18</a:t>
            </a:r>
            <a:endParaRPr lang="en-AU" dirty="0"/>
          </a:p>
        </p:txBody>
      </p:sp>
      <p:sp>
        <p:nvSpPr>
          <p:cNvPr id="2051" name="Rectangle 3"/>
          <p:cNvSpPr>
            <a:spLocks noGrp="1" noChangeArrowheads="1"/>
          </p:cNvSpPr>
          <p:nvPr>
            <p:ph type="subTitle" idx="1"/>
          </p:nvPr>
        </p:nvSpPr>
        <p:spPr>
          <a:xfrm>
            <a:off x="683568" y="4077072"/>
            <a:ext cx="7772400" cy="914400"/>
          </a:xfrm>
        </p:spPr>
        <p:txBody>
          <a:bodyPr>
            <a:normAutofit/>
          </a:bodyPr>
          <a:lstStyle/>
          <a:p>
            <a:r>
              <a:rPr lang="en-AU" sz="2800" dirty="0">
                <a:solidFill>
                  <a:schemeClr val="tx1"/>
                </a:solidFill>
              </a:rPr>
              <a:t>Mr Matthew </a:t>
            </a:r>
            <a:r>
              <a:rPr lang="en-AU" sz="2800" dirty="0" smtClean="0">
                <a:solidFill>
                  <a:schemeClr val="tx1"/>
                </a:solidFill>
              </a:rPr>
              <a:t>Bennett and Ms Val Bell</a:t>
            </a:r>
            <a:endParaRPr lang="en-AU" sz="2800" dirty="0">
              <a:solidFill>
                <a:schemeClr val="tx1"/>
              </a:solidFill>
            </a:endParaRPr>
          </a:p>
          <a:p>
            <a:r>
              <a:rPr lang="en-AU" sz="2800" dirty="0" smtClean="0">
                <a:solidFill>
                  <a:schemeClr val="tx1"/>
                </a:solidFill>
              </a:rPr>
              <a:t>Landsdale Primary School 2015</a:t>
            </a:r>
            <a:endParaRPr lang="en-AU" sz="2800" dirty="0">
              <a:solidFill>
                <a:schemeClr val="tx1"/>
              </a:solidFill>
            </a:endParaRPr>
          </a:p>
        </p:txBody>
      </p:sp>
      <p:pic>
        <p:nvPicPr>
          <p:cNvPr id="2055" name="Picture 7" descr="http://www.specialdays.com.au/img/edu/39/photo_39607_1362962381.jpg"/>
          <p:cNvPicPr>
            <a:picLocks noChangeAspect="1" noChangeArrowheads="1"/>
          </p:cNvPicPr>
          <p:nvPr/>
        </p:nvPicPr>
        <p:blipFill>
          <a:blip r:embed="rId2" cstate="print"/>
          <a:srcRect/>
          <a:stretch>
            <a:fillRect/>
          </a:stretch>
        </p:blipFill>
        <p:spPr bwMode="auto">
          <a:xfrm>
            <a:off x="7380312" y="188640"/>
            <a:ext cx="1466850" cy="2181226"/>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51520" y="260648"/>
            <a:ext cx="8183880" cy="1051560"/>
          </a:xfrm>
        </p:spPr>
        <p:txBody>
          <a:bodyPr/>
          <a:lstStyle/>
          <a:p>
            <a:r>
              <a:rPr lang="en-AU" dirty="0"/>
              <a:t>Homework</a:t>
            </a:r>
          </a:p>
        </p:txBody>
      </p:sp>
      <p:sp>
        <p:nvSpPr>
          <p:cNvPr id="35843" name="Rectangle 3"/>
          <p:cNvSpPr>
            <a:spLocks noGrp="1" noChangeArrowheads="1"/>
          </p:cNvSpPr>
          <p:nvPr>
            <p:ph idx="1"/>
          </p:nvPr>
        </p:nvSpPr>
        <p:spPr>
          <a:xfrm>
            <a:off x="395536" y="1340768"/>
            <a:ext cx="8183880" cy="4187952"/>
          </a:xfrm>
        </p:spPr>
        <p:txBody>
          <a:bodyPr>
            <a:normAutofit fontScale="85000" lnSpcReduction="20000"/>
          </a:bodyPr>
          <a:lstStyle/>
          <a:p>
            <a:r>
              <a:rPr lang="en-AU" dirty="0"/>
              <a:t>Weekly, starting in Week 3</a:t>
            </a:r>
          </a:p>
          <a:p>
            <a:r>
              <a:rPr lang="en-AU" dirty="0" smtClean="0"/>
              <a:t>Reading a Home Reading book 10-15 </a:t>
            </a:r>
            <a:r>
              <a:rPr lang="en-AU" dirty="0"/>
              <a:t>minutes per </a:t>
            </a:r>
            <a:r>
              <a:rPr lang="en-AU" dirty="0" smtClean="0"/>
              <a:t>night (I will explain why)</a:t>
            </a:r>
            <a:endParaRPr lang="en-AU" dirty="0"/>
          </a:p>
          <a:p>
            <a:r>
              <a:rPr lang="en-AU" dirty="0"/>
              <a:t>Spelling </a:t>
            </a:r>
            <a:r>
              <a:rPr lang="en-AU" dirty="0" smtClean="0"/>
              <a:t>5-10 </a:t>
            </a:r>
            <a:r>
              <a:rPr lang="en-AU" dirty="0"/>
              <a:t>minutes per night on list </a:t>
            </a:r>
            <a:r>
              <a:rPr lang="en-AU" dirty="0" smtClean="0"/>
              <a:t>words – focus on phonics concepts, syllabification and separating phonemes – this may, at some point, be replaced by </a:t>
            </a:r>
            <a:r>
              <a:rPr lang="en-AU" dirty="0" err="1" smtClean="0"/>
              <a:t>Spellodrome</a:t>
            </a:r>
            <a:r>
              <a:rPr lang="en-AU" dirty="0" smtClean="0"/>
              <a:t> – more to come on this and I will let you know if and when</a:t>
            </a:r>
            <a:endParaRPr lang="en-AU" dirty="0"/>
          </a:p>
          <a:p>
            <a:r>
              <a:rPr lang="en-AU" dirty="0" err="1" smtClean="0"/>
              <a:t>Mathletics</a:t>
            </a:r>
            <a:r>
              <a:rPr lang="en-AU" dirty="0" smtClean="0"/>
              <a:t> - 5 </a:t>
            </a:r>
            <a:r>
              <a:rPr lang="en-AU" dirty="0"/>
              <a:t>minutes per </a:t>
            </a:r>
            <a:r>
              <a:rPr lang="en-AU" dirty="0" smtClean="0"/>
              <a:t>night – set program</a:t>
            </a:r>
          </a:p>
          <a:p>
            <a:r>
              <a:rPr lang="en-AU" dirty="0" err="1" smtClean="0"/>
              <a:t>Mathletics</a:t>
            </a:r>
            <a:r>
              <a:rPr lang="en-AU" dirty="0" smtClean="0"/>
              <a:t> works – proven positive effect on NAPLAN results</a:t>
            </a:r>
            <a:endParaRPr lang="en-AU" dirty="0"/>
          </a:p>
          <a:p>
            <a:r>
              <a:rPr lang="en-AU" dirty="0"/>
              <a:t>Parents to sign to verify that this has been done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183880" cy="1051560"/>
          </a:xfrm>
        </p:spPr>
        <p:txBody>
          <a:bodyPr/>
          <a:lstStyle/>
          <a:p>
            <a:r>
              <a:rPr lang="en-AU" dirty="0" smtClean="0"/>
              <a:t>Homework Recording Sheet </a:t>
            </a:r>
            <a:endParaRPr lang="en-AU" dirty="0"/>
          </a:p>
        </p:txBody>
      </p:sp>
      <p:pic>
        <p:nvPicPr>
          <p:cNvPr id="55298" name="Picture 2"/>
          <p:cNvPicPr>
            <a:picLocks noChangeAspect="1" noChangeArrowheads="1"/>
          </p:cNvPicPr>
          <p:nvPr/>
        </p:nvPicPr>
        <p:blipFill>
          <a:blip r:embed="rId2" cstate="print"/>
          <a:srcRect/>
          <a:stretch>
            <a:fillRect/>
          </a:stretch>
        </p:blipFill>
        <p:spPr bwMode="auto">
          <a:xfrm>
            <a:off x="611560" y="1268760"/>
            <a:ext cx="7829550" cy="50863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23528" y="908720"/>
            <a:ext cx="8424936" cy="1051560"/>
          </a:xfrm>
        </p:spPr>
        <p:txBody>
          <a:bodyPr>
            <a:normAutofit fontScale="90000"/>
          </a:bodyPr>
          <a:lstStyle/>
          <a:p>
            <a:r>
              <a:rPr lang="en-AU" dirty="0" smtClean="0"/>
              <a:t>Encouragement For Good Behaviour and the School’s Positive Behaviour Focus</a:t>
            </a:r>
            <a:endParaRPr lang="en-AU" dirty="0"/>
          </a:p>
        </p:txBody>
      </p:sp>
      <p:sp>
        <p:nvSpPr>
          <p:cNvPr id="39939" name="Rectangle 3"/>
          <p:cNvSpPr>
            <a:spLocks noGrp="1" noChangeArrowheads="1"/>
          </p:cNvSpPr>
          <p:nvPr>
            <p:ph idx="1"/>
          </p:nvPr>
        </p:nvSpPr>
        <p:spPr>
          <a:xfrm>
            <a:off x="467544" y="1628800"/>
            <a:ext cx="8183880" cy="4187952"/>
          </a:xfrm>
        </p:spPr>
        <p:txBody>
          <a:bodyPr>
            <a:normAutofit fontScale="25000" lnSpcReduction="20000"/>
          </a:bodyPr>
          <a:lstStyle/>
          <a:p>
            <a:pPr>
              <a:buFont typeface="Wingdings" pitchFamily="2" charset="2"/>
              <a:buNone/>
            </a:pPr>
            <a:endParaRPr lang="en-AU" sz="9600" b="1" dirty="0"/>
          </a:p>
          <a:p>
            <a:r>
              <a:rPr lang="en-AU" sz="6400" dirty="0" smtClean="0"/>
              <a:t>Whole school policy is based on a philosophy which says, quite simply, that positive methods are superior to negative when it comes to behaviour management and school is a better place to be because everyone is happier</a:t>
            </a:r>
          </a:p>
          <a:p>
            <a:r>
              <a:rPr lang="en-AU" sz="6400" dirty="0" smtClean="0">
                <a:latin typeface="+mj-lt"/>
                <a:ea typeface="MS Mincho" pitchFamily="49" charset="-128"/>
                <a:cs typeface="Calibri" pitchFamily="34" charset="0"/>
              </a:rPr>
              <a:t>I Values program – A whole school initiative rewarding children for positive behaviour.</a:t>
            </a:r>
            <a:endParaRPr lang="en-AU" sz="5600" dirty="0" smtClean="0">
              <a:latin typeface="+mj-lt"/>
              <a:ea typeface="MS Mincho" pitchFamily="49" charset="-128"/>
              <a:cs typeface="Calibri" pitchFamily="34" charset="0"/>
            </a:endParaRPr>
          </a:p>
          <a:p>
            <a:r>
              <a:rPr lang="en-AU" sz="6400" dirty="0" smtClean="0">
                <a:latin typeface="+mj-lt"/>
                <a:ea typeface="MS Mincho" pitchFamily="49" charset="-128"/>
                <a:cs typeface="Calibri" pitchFamily="34" charset="0"/>
              </a:rPr>
              <a:t>Tokens given out at recess and lunch. Raffle drawn at assembly. </a:t>
            </a:r>
            <a:endParaRPr lang="en-AU" sz="5600" dirty="0" smtClean="0"/>
          </a:p>
          <a:p>
            <a:r>
              <a:rPr lang="en-AU" sz="6400" dirty="0" smtClean="0"/>
              <a:t>Aim is to encourage students to become happier, more productive students and future good citizens</a:t>
            </a:r>
          </a:p>
          <a:p>
            <a:r>
              <a:rPr lang="en-AU" sz="6400" dirty="0" smtClean="0"/>
              <a:t>Attempt to resolve all behaviour with responses as low key as is possible</a:t>
            </a:r>
          </a:p>
          <a:p>
            <a:r>
              <a:rPr lang="en-AU" sz="6400" dirty="0" smtClean="0"/>
              <a:t>Classroom meetings</a:t>
            </a:r>
          </a:p>
          <a:p>
            <a:r>
              <a:rPr lang="en-AU" sz="6400" dirty="0" smtClean="0"/>
              <a:t>Passport </a:t>
            </a:r>
            <a:r>
              <a:rPr lang="en-AU" sz="6400" dirty="0"/>
              <a:t>- Good behaviour earns a tick</a:t>
            </a:r>
            <a:r>
              <a:rPr lang="en-AU" sz="6400" dirty="0" smtClean="0"/>
              <a:t>.</a:t>
            </a:r>
          </a:p>
          <a:p>
            <a:r>
              <a:rPr lang="en-AU" sz="6400" dirty="0" smtClean="0"/>
              <a:t>5 </a:t>
            </a:r>
            <a:r>
              <a:rPr lang="en-AU" sz="6400" dirty="0"/>
              <a:t>ticks earns a child a </a:t>
            </a:r>
            <a:r>
              <a:rPr lang="en-AU" sz="6400" dirty="0" smtClean="0"/>
              <a:t>“Dojo Point”, </a:t>
            </a:r>
            <a:r>
              <a:rPr lang="en-AU" sz="6400" dirty="0"/>
              <a:t>after which further sets of ticks will earn a child silver, then </a:t>
            </a:r>
            <a:r>
              <a:rPr lang="en-AU" sz="6400" dirty="0" smtClean="0"/>
              <a:t>gold – Class Dojo to begin soon after some early teething problems technology wise</a:t>
            </a:r>
          </a:p>
          <a:p>
            <a:r>
              <a:rPr lang="en-AU" sz="6400" dirty="0" smtClean="0"/>
              <a:t>Marble jar – when full, class earns a reward.</a:t>
            </a:r>
            <a:endParaRPr lang="en-AU" sz="6400" dirty="0"/>
          </a:p>
          <a:p>
            <a:r>
              <a:rPr lang="en-AU" sz="6400" dirty="0"/>
              <a:t>100 ticks means free </a:t>
            </a:r>
            <a:r>
              <a:rPr lang="en-AU" sz="6400" dirty="0" smtClean="0"/>
              <a:t>time (30 minutes only, directed)</a:t>
            </a:r>
          </a:p>
          <a:p>
            <a:endParaRPr lang="en-AU"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3528" y="476672"/>
            <a:ext cx="8183880" cy="1051560"/>
          </a:xfrm>
        </p:spPr>
        <p:txBody>
          <a:bodyPr/>
          <a:lstStyle/>
          <a:p>
            <a:r>
              <a:rPr lang="en-AU" dirty="0"/>
              <a:t>Behaviour Management Policy</a:t>
            </a:r>
          </a:p>
        </p:txBody>
      </p:sp>
      <p:sp>
        <p:nvSpPr>
          <p:cNvPr id="38915" name="Rectangle 3"/>
          <p:cNvSpPr>
            <a:spLocks noGrp="1" noChangeArrowheads="1"/>
          </p:cNvSpPr>
          <p:nvPr>
            <p:ph idx="1"/>
          </p:nvPr>
        </p:nvSpPr>
        <p:spPr>
          <a:xfrm>
            <a:off x="611560" y="1700808"/>
            <a:ext cx="8183880" cy="4187952"/>
          </a:xfrm>
        </p:spPr>
        <p:txBody>
          <a:bodyPr>
            <a:normAutofit/>
          </a:bodyPr>
          <a:lstStyle/>
          <a:p>
            <a:pPr>
              <a:buFont typeface="Wingdings" pitchFamily="2" charset="2"/>
              <a:buNone/>
            </a:pPr>
            <a:r>
              <a:rPr lang="en-AU" b="1" dirty="0" smtClean="0"/>
              <a:t>Deterrents </a:t>
            </a:r>
            <a:r>
              <a:rPr lang="en-AU" b="1" dirty="0"/>
              <a:t>to Poor Behaviour:</a:t>
            </a:r>
          </a:p>
          <a:p>
            <a:pPr>
              <a:buFont typeface="Wingdings" pitchFamily="2" charset="2"/>
              <a:buNone/>
            </a:pPr>
            <a:endParaRPr lang="en-AU" b="1" dirty="0"/>
          </a:p>
          <a:p>
            <a:pPr>
              <a:buFont typeface="Wingdings" pitchFamily="2" charset="2"/>
              <a:buNone/>
            </a:pPr>
            <a:r>
              <a:rPr lang="en-AU" b="1" dirty="0"/>
              <a:t>Stage 1:</a:t>
            </a:r>
            <a:r>
              <a:rPr lang="en-AU" dirty="0"/>
              <a:t> formal warning (name on board)</a:t>
            </a:r>
          </a:p>
          <a:p>
            <a:pPr>
              <a:buFont typeface="Wingdings" pitchFamily="2" charset="2"/>
              <a:buNone/>
            </a:pPr>
            <a:r>
              <a:rPr lang="en-AU" b="1" dirty="0"/>
              <a:t>Stage 2:</a:t>
            </a:r>
            <a:r>
              <a:rPr lang="en-AU" dirty="0"/>
              <a:t> time out in class</a:t>
            </a:r>
          </a:p>
          <a:p>
            <a:pPr>
              <a:buFont typeface="Wingdings" pitchFamily="2" charset="2"/>
              <a:buNone/>
            </a:pPr>
            <a:r>
              <a:rPr lang="en-AU" b="1" dirty="0"/>
              <a:t>Stage 3:</a:t>
            </a:r>
            <a:r>
              <a:rPr lang="en-AU" dirty="0"/>
              <a:t> time out in another classroom </a:t>
            </a:r>
            <a:r>
              <a:rPr lang="en-AU" dirty="0" smtClean="0"/>
              <a:t>(partner </a:t>
            </a:r>
            <a:r>
              <a:rPr lang="en-AU" dirty="0"/>
              <a:t>class</a:t>
            </a:r>
            <a:r>
              <a:rPr lang="en-AU" dirty="0" smtClean="0"/>
              <a:t>), student fills in reflection sheet</a:t>
            </a:r>
            <a:endParaRPr lang="en-AU" dirty="0"/>
          </a:p>
          <a:p>
            <a:pPr>
              <a:buFont typeface="Wingdings" pitchFamily="2" charset="2"/>
              <a:buNone/>
            </a:pPr>
            <a:r>
              <a:rPr lang="en-AU" b="1" dirty="0"/>
              <a:t>Stage 4:</a:t>
            </a:r>
            <a:r>
              <a:rPr lang="en-AU" dirty="0"/>
              <a:t> child sent to administration</a:t>
            </a:r>
          </a:p>
          <a:p>
            <a:pPr>
              <a:buFont typeface="Wingdings" pitchFamily="2" charset="2"/>
              <a:buNone/>
            </a:pPr>
            <a:r>
              <a:rPr lang="en-AU" dirty="0"/>
              <a:t>*positivity is preferred!</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183880" cy="1051560"/>
          </a:xfrm>
        </p:spPr>
        <p:txBody>
          <a:bodyPr>
            <a:normAutofit fontScale="90000"/>
          </a:bodyPr>
          <a:lstStyle/>
          <a:p>
            <a:r>
              <a:rPr lang="en-AU" dirty="0" smtClean="0"/>
              <a:t>Diaries and communication</a:t>
            </a:r>
            <a:br>
              <a:rPr lang="en-AU" dirty="0" smtClean="0"/>
            </a:br>
            <a:endParaRPr lang="en-AU" dirty="0"/>
          </a:p>
        </p:txBody>
      </p:sp>
      <p:sp>
        <p:nvSpPr>
          <p:cNvPr id="3" name="Content Placeholder 2"/>
          <p:cNvSpPr>
            <a:spLocks noGrp="1"/>
          </p:cNvSpPr>
          <p:nvPr>
            <p:ph idx="1"/>
          </p:nvPr>
        </p:nvSpPr>
        <p:spPr>
          <a:xfrm>
            <a:off x="467544" y="1268760"/>
            <a:ext cx="8183880" cy="4187952"/>
          </a:xfrm>
        </p:spPr>
        <p:txBody>
          <a:bodyPr/>
          <a:lstStyle/>
          <a:p>
            <a:r>
              <a:rPr lang="en-AU" dirty="0" smtClean="0"/>
              <a:t>If you would like to write me a note in your student’s diary, please do so</a:t>
            </a:r>
          </a:p>
          <a:p>
            <a:r>
              <a:rPr lang="en-AU" dirty="0" smtClean="0"/>
              <a:t>Alternatively – email me at matthew.bennett@education.wa.edu.au</a:t>
            </a:r>
          </a:p>
          <a:p>
            <a:pPr>
              <a:buNone/>
            </a:pPr>
            <a:r>
              <a:rPr lang="en-AU" dirty="0" smtClean="0"/>
              <a:t>   (see notes)</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83880" cy="1051560"/>
          </a:xfrm>
        </p:spPr>
        <p:txBody>
          <a:bodyPr/>
          <a:lstStyle/>
          <a:p>
            <a:r>
              <a:rPr lang="en-AU" dirty="0" smtClean="0"/>
              <a:t>Class Website</a:t>
            </a:r>
            <a:endParaRPr lang="en-AU" dirty="0"/>
          </a:p>
        </p:txBody>
      </p:sp>
      <p:sp>
        <p:nvSpPr>
          <p:cNvPr id="3" name="Content Placeholder 2"/>
          <p:cNvSpPr>
            <a:spLocks noGrp="1"/>
          </p:cNvSpPr>
          <p:nvPr>
            <p:ph idx="1"/>
          </p:nvPr>
        </p:nvSpPr>
        <p:spPr>
          <a:xfrm>
            <a:off x="467544" y="1340768"/>
            <a:ext cx="8183880" cy="4187952"/>
          </a:xfrm>
        </p:spPr>
        <p:txBody>
          <a:bodyPr/>
          <a:lstStyle/>
          <a:p>
            <a:r>
              <a:rPr lang="en-AU" dirty="0" smtClean="0"/>
              <a:t>I have created a class website which I will add to over time, including examples of students’ work and even, potentially, blogs they have written </a:t>
            </a:r>
          </a:p>
          <a:p>
            <a:r>
              <a:rPr lang="en-AU" dirty="0" smtClean="0"/>
              <a:t>Google LA18Landsdale </a:t>
            </a:r>
            <a:r>
              <a:rPr lang="en-AU" dirty="0" err="1" smtClean="0"/>
              <a:t>Weebly</a:t>
            </a:r>
            <a:r>
              <a:rPr lang="en-AU" dirty="0" smtClean="0"/>
              <a:t> or follow link</a:t>
            </a:r>
          </a:p>
          <a:p>
            <a:pPr>
              <a:buNone/>
            </a:pP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183880" cy="1051560"/>
          </a:xfrm>
        </p:spPr>
        <p:txBody>
          <a:bodyPr/>
          <a:lstStyle/>
          <a:p>
            <a:r>
              <a:rPr lang="en-AU" dirty="0" smtClean="0"/>
              <a:t>Learning Spaces</a:t>
            </a:r>
            <a:endParaRPr lang="en-AU" dirty="0"/>
          </a:p>
        </p:txBody>
      </p:sp>
      <p:sp>
        <p:nvSpPr>
          <p:cNvPr id="3" name="Content Placeholder 2"/>
          <p:cNvSpPr>
            <a:spLocks noGrp="1"/>
          </p:cNvSpPr>
          <p:nvPr>
            <p:ph idx="1"/>
          </p:nvPr>
        </p:nvSpPr>
        <p:spPr>
          <a:xfrm>
            <a:off x="539552" y="1556792"/>
            <a:ext cx="8183880" cy="4680520"/>
          </a:xfrm>
        </p:spPr>
        <p:txBody>
          <a:bodyPr>
            <a:normAutofit fontScale="77500" lnSpcReduction="20000"/>
          </a:bodyPr>
          <a:lstStyle/>
          <a:p>
            <a:r>
              <a:rPr lang="en-AU" dirty="0" smtClean="0"/>
              <a:t>Research shows that if students have some choice or autonomy over where they sit to learn, it can have great positive benefits in terms of  their educational outcomes.</a:t>
            </a:r>
          </a:p>
          <a:p>
            <a:r>
              <a:rPr lang="en-AU" dirty="0" smtClean="0"/>
              <a:t>Students in L.A. 18 have embarked on the process of turning our "standard" classroom, with rows of desks in a relatively traditional set-up, into a set of learning spaces.  Students voted on the type of furniture they wanted, namely a small tent to read in, stools to sit on, an outdoor setting and many other bits and pieces.  They also designed a room lay-out they preferred using graph paper to construct a birds-eye view of their ideal classroom set-up.  The final set-up will be drawn from the best ideas seen in the students' work.</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183880" cy="1051560"/>
          </a:xfrm>
        </p:spPr>
        <p:txBody>
          <a:bodyPr/>
          <a:lstStyle/>
          <a:p>
            <a:r>
              <a:rPr lang="en-AU" dirty="0" smtClean="0"/>
              <a:t>Bits ‘n’ Pieces</a:t>
            </a:r>
            <a:endParaRPr lang="en-AU" dirty="0"/>
          </a:p>
        </p:txBody>
      </p:sp>
      <p:sp>
        <p:nvSpPr>
          <p:cNvPr id="3" name="Content Placeholder 2"/>
          <p:cNvSpPr>
            <a:spLocks noGrp="1"/>
          </p:cNvSpPr>
          <p:nvPr>
            <p:ph idx="1"/>
          </p:nvPr>
        </p:nvSpPr>
        <p:spPr>
          <a:xfrm>
            <a:off x="323528" y="1124744"/>
            <a:ext cx="8640960" cy="5112568"/>
          </a:xfrm>
        </p:spPr>
        <p:txBody>
          <a:bodyPr>
            <a:noAutofit/>
          </a:bodyPr>
          <a:lstStyle/>
          <a:p>
            <a:r>
              <a:rPr lang="en-AU" sz="1800" b="1" u="sng" dirty="0" err="1" smtClean="0"/>
              <a:t>Ziptales</a:t>
            </a:r>
            <a:r>
              <a:rPr lang="en-AU" sz="1800" dirty="0" smtClean="0"/>
              <a:t> </a:t>
            </a:r>
          </a:p>
          <a:p>
            <a:pPr lvl="0"/>
            <a:r>
              <a:rPr lang="en-AU" sz="1800" dirty="0" smtClean="0"/>
              <a:t>Online reading program the school has purchased the rights to.</a:t>
            </a:r>
          </a:p>
          <a:p>
            <a:endParaRPr lang="en-AU" sz="1800" dirty="0" smtClean="0"/>
          </a:p>
          <a:p>
            <a:r>
              <a:rPr lang="en-AU" sz="1800" b="1" u="sng" dirty="0" smtClean="0"/>
              <a:t>LEAP </a:t>
            </a:r>
            <a:r>
              <a:rPr lang="en-AU" sz="1800" dirty="0" smtClean="0"/>
              <a:t>(Linking Education and Parents Programme)</a:t>
            </a:r>
          </a:p>
          <a:p>
            <a:pPr lvl="0"/>
            <a:r>
              <a:rPr lang="en-AU" sz="1800" dirty="0" smtClean="0"/>
              <a:t>A valuable program providing parents with access to many resources which are located in the Information Centre.</a:t>
            </a:r>
          </a:p>
          <a:p>
            <a:pPr lvl="0"/>
            <a:r>
              <a:rPr lang="en-AU" sz="1800" dirty="0" smtClean="0"/>
              <a:t>For helping parents to reinforce learning at home as well as supporting a positive family environment. Our school newsletter also contains parenting information.</a:t>
            </a:r>
          </a:p>
          <a:p>
            <a:endParaRPr lang="en-AU" sz="1800" dirty="0" smtClean="0"/>
          </a:p>
          <a:p>
            <a:r>
              <a:rPr lang="en-AU" sz="1800" b="1" u="sng" dirty="0" smtClean="0"/>
              <a:t>Assembly </a:t>
            </a:r>
          </a:p>
          <a:p>
            <a:pPr lvl="0"/>
            <a:r>
              <a:rPr lang="en-AU" sz="1800" dirty="0" smtClean="0"/>
              <a:t>LA18 will attend the Senior Assemblies each fortnight. Please check website for dates.</a:t>
            </a:r>
          </a:p>
          <a:p>
            <a:pPr lvl="0"/>
            <a:r>
              <a:rPr lang="en-AU" sz="1800" dirty="0" smtClean="0"/>
              <a:t>Our class will host the assembly in term 4. More information will be given closer to the time.</a:t>
            </a:r>
          </a:p>
          <a:p>
            <a:endParaRPr lang="en-AU" sz="1400" dirty="0" smtClean="0"/>
          </a:p>
          <a:p>
            <a:endParaRPr lang="en-AU" sz="1000" dirty="0" smtClean="0"/>
          </a:p>
          <a:p>
            <a:endParaRPr lang="en-AU" sz="1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183880" cy="1051560"/>
          </a:xfrm>
        </p:spPr>
        <p:txBody>
          <a:bodyPr/>
          <a:lstStyle/>
          <a:p>
            <a:r>
              <a:rPr lang="en-AU" dirty="0" smtClean="0"/>
              <a:t>Bits ‘n’ Pieces</a:t>
            </a:r>
            <a:endParaRPr lang="en-AU" dirty="0"/>
          </a:p>
        </p:txBody>
      </p:sp>
      <p:sp>
        <p:nvSpPr>
          <p:cNvPr id="4" name="Rectangle 3"/>
          <p:cNvSpPr/>
          <p:nvPr/>
        </p:nvSpPr>
        <p:spPr>
          <a:xfrm>
            <a:off x="611560" y="1340768"/>
            <a:ext cx="8064896" cy="4278094"/>
          </a:xfrm>
          <a:prstGeom prst="rect">
            <a:avLst/>
          </a:prstGeom>
        </p:spPr>
        <p:txBody>
          <a:bodyPr wrap="square">
            <a:spAutoFit/>
          </a:bodyPr>
          <a:lstStyle/>
          <a:p>
            <a:pPr lvl="0"/>
            <a:r>
              <a:rPr lang="en-AU" sz="2800" b="1" u="sng" dirty="0" smtClean="0">
                <a:latin typeface="+mj-lt"/>
                <a:cs typeface="Calibri"/>
              </a:rPr>
              <a:t>Crunch and Sip </a:t>
            </a:r>
          </a:p>
          <a:p>
            <a:pPr lvl="0"/>
            <a:endParaRPr lang="en-AU" sz="2800" b="1" u="sng" dirty="0" smtClean="0">
              <a:latin typeface="+mj-lt"/>
              <a:cs typeface="Calibri"/>
            </a:endParaRPr>
          </a:p>
          <a:p>
            <a:pPr lvl="0"/>
            <a:r>
              <a:rPr lang="en-AU" sz="2400" dirty="0" smtClean="0">
                <a:latin typeface="+mj-lt"/>
                <a:cs typeface="Calibri"/>
              </a:rPr>
              <a:t>Students are encouraged to bring in a healthy snack of </a:t>
            </a:r>
            <a:r>
              <a:rPr lang="en-AU" sz="2400" u="sng" dirty="0" smtClean="0">
                <a:latin typeface="+mj-lt"/>
                <a:cs typeface="Calibri"/>
              </a:rPr>
              <a:t>fruits or vegetables only</a:t>
            </a:r>
            <a:r>
              <a:rPr lang="en-AU" sz="2400" dirty="0" smtClean="0">
                <a:latin typeface="+mj-lt"/>
                <a:cs typeface="Calibri"/>
              </a:rPr>
              <a:t> to eat in class before lunchtime. Please make sure it is cut up into bite size pieces and put in an airtight container. </a:t>
            </a:r>
          </a:p>
          <a:p>
            <a:pPr lvl="0"/>
            <a:r>
              <a:rPr lang="en-AU" sz="2400" dirty="0" smtClean="0">
                <a:latin typeface="+mj-lt"/>
                <a:cs typeface="Calibri"/>
              </a:rPr>
              <a:t>Students are encouraged to bring in a bottle filled with </a:t>
            </a:r>
            <a:r>
              <a:rPr lang="en-AU" sz="2400" u="sng" dirty="0" smtClean="0">
                <a:latin typeface="+mj-lt"/>
                <a:cs typeface="Calibri"/>
              </a:rPr>
              <a:t>water only</a:t>
            </a:r>
            <a:r>
              <a:rPr lang="en-AU" sz="2400" dirty="0" smtClean="0">
                <a:latin typeface="+mj-lt"/>
                <a:cs typeface="Calibri"/>
              </a:rPr>
              <a:t> to class</a:t>
            </a:r>
          </a:p>
          <a:p>
            <a:r>
              <a:rPr lang="en-AU" sz="2400" dirty="0" smtClean="0">
                <a:latin typeface="+mj-lt"/>
                <a:cs typeface="Calibri"/>
              </a:rPr>
              <a:t>each day. These two things have been proven to assist their learning.</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183880" cy="1051560"/>
          </a:xfrm>
        </p:spPr>
        <p:txBody>
          <a:bodyPr/>
          <a:lstStyle/>
          <a:p>
            <a:r>
              <a:rPr lang="en-AU" dirty="0" smtClean="0"/>
              <a:t>Bits ‘n’ Pieces</a:t>
            </a:r>
            <a:endParaRPr lang="en-AU" dirty="0"/>
          </a:p>
        </p:txBody>
      </p:sp>
      <p:sp>
        <p:nvSpPr>
          <p:cNvPr id="3" name="Content Placeholder 2"/>
          <p:cNvSpPr>
            <a:spLocks noGrp="1"/>
          </p:cNvSpPr>
          <p:nvPr>
            <p:ph idx="1"/>
          </p:nvPr>
        </p:nvSpPr>
        <p:spPr>
          <a:xfrm>
            <a:off x="539552" y="1556792"/>
            <a:ext cx="8183880" cy="4187952"/>
          </a:xfrm>
        </p:spPr>
        <p:txBody>
          <a:bodyPr/>
          <a:lstStyle/>
          <a:p>
            <a:r>
              <a:rPr lang="en-AU" dirty="0" smtClean="0"/>
              <a:t>Australian Curriculum</a:t>
            </a:r>
          </a:p>
          <a:p>
            <a:r>
              <a:rPr lang="en-AU" dirty="0" smtClean="0"/>
              <a:t>Available Times – a.m. – appointments preferred</a:t>
            </a:r>
          </a:p>
          <a:p>
            <a:r>
              <a:rPr lang="en-AU" dirty="0" smtClean="0"/>
              <a:t>Changes – please advise</a:t>
            </a:r>
          </a:p>
          <a:p>
            <a:r>
              <a:rPr lang="en-AU" dirty="0" smtClean="0"/>
              <a:t>Valuables – please do not bring</a:t>
            </a:r>
          </a:p>
          <a:p>
            <a:endParaRPr lang="en-AU" dirty="0" smtClean="0"/>
          </a:p>
          <a:p>
            <a:r>
              <a:rPr lang="en-AU" dirty="0" smtClean="0"/>
              <a:t>Encouraging personal responsibility</a:t>
            </a: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3568" y="0"/>
            <a:ext cx="8183880" cy="1051560"/>
          </a:xfrm>
        </p:spPr>
        <p:txBody>
          <a:bodyPr/>
          <a:lstStyle/>
          <a:p>
            <a:r>
              <a:rPr lang="en-AU" dirty="0"/>
              <a:t>My </a:t>
            </a:r>
            <a:r>
              <a:rPr lang="en-AU" dirty="0" smtClean="0"/>
              <a:t>Beliefs/My Background</a:t>
            </a:r>
            <a:endParaRPr lang="en-AU" dirty="0"/>
          </a:p>
        </p:txBody>
      </p:sp>
      <p:sp>
        <p:nvSpPr>
          <p:cNvPr id="25603" name="Rectangle 3"/>
          <p:cNvSpPr>
            <a:spLocks noGrp="1" noChangeArrowheads="1"/>
          </p:cNvSpPr>
          <p:nvPr>
            <p:ph idx="1"/>
          </p:nvPr>
        </p:nvSpPr>
        <p:spPr>
          <a:xfrm>
            <a:off x="467544" y="1124744"/>
            <a:ext cx="8183880" cy="4187952"/>
          </a:xfrm>
        </p:spPr>
        <p:txBody>
          <a:bodyPr>
            <a:normAutofit fontScale="92500"/>
          </a:bodyPr>
          <a:lstStyle/>
          <a:p>
            <a:r>
              <a:rPr lang="en-AU" sz="3200" dirty="0"/>
              <a:t>Children need to be safe and supported </a:t>
            </a:r>
          </a:p>
          <a:p>
            <a:r>
              <a:rPr lang="en-AU" sz="3200" dirty="0"/>
              <a:t>They need to be engaged </a:t>
            </a:r>
          </a:p>
          <a:p>
            <a:r>
              <a:rPr lang="en-AU" sz="3200" dirty="0"/>
              <a:t>I believe in cooperative learning</a:t>
            </a:r>
          </a:p>
          <a:p>
            <a:r>
              <a:rPr lang="en-AU" sz="3200" dirty="0"/>
              <a:t>I </a:t>
            </a:r>
            <a:r>
              <a:rPr lang="en-AU" sz="3200" dirty="0" smtClean="0"/>
              <a:t>firmly </a:t>
            </a:r>
            <a:r>
              <a:rPr lang="en-AU" sz="3200" dirty="0"/>
              <a:t>believe in open communication between me, home and the classroom</a:t>
            </a:r>
          </a:p>
          <a:p>
            <a:r>
              <a:rPr lang="en-AU" sz="3200" dirty="0"/>
              <a:t>Children need to be independent </a:t>
            </a:r>
            <a:r>
              <a:rPr lang="en-AU" sz="3200" dirty="0" smtClean="0"/>
              <a:t>thinkers</a:t>
            </a:r>
          </a:p>
          <a:p>
            <a:endParaRPr lang="en-AU" sz="32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83880" cy="1051560"/>
          </a:xfrm>
        </p:spPr>
        <p:txBody>
          <a:bodyPr/>
          <a:lstStyle/>
          <a:p>
            <a:r>
              <a:rPr lang="en-AU" dirty="0" smtClean="0"/>
              <a:t>Bits ‘n’ Pieces</a:t>
            </a:r>
            <a:endParaRPr lang="en-AU" dirty="0"/>
          </a:p>
        </p:txBody>
      </p:sp>
      <p:sp>
        <p:nvSpPr>
          <p:cNvPr id="3" name="Content Placeholder 2"/>
          <p:cNvSpPr>
            <a:spLocks noGrp="1"/>
          </p:cNvSpPr>
          <p:nvPr>
            <p:ph idx="1"/>
          </p:nvPr>
        </p:nvSpPr>
        <p:spPr>
          <a:xfrm>
            <a:off x="467544" y="1268760"/>
            <a:ext cx="8352928" cy="5040560"/>
          </a:xfrm>
        </p:spPr>
        <p:txBody>
          <a:bodyPr>
            <a:normAutofit fontScale="55000" lnSpcReduction="20000"/>
          </a:bodyPr>
          <a:lstStyle/>
          <a:p>
            <a:pPr lvl="0"/>
            <a:r>
              <a:rPr lang="en-AU" sz="3300" dirty="0" smtClean="0"/>
              <a:t>Absences / Illnesses: Please do not send your child to school if they are unwell. </a:t>
            </a:r>
          </a:p>
          <a:p>
            <a:pPr lvl="0"/>
            <a:r>
              <a:rPr lang="en-AU" sz="3300" dirty="0" smtClean="0"/>
              <a:t>Please arrive at 8.30am - Students need time to settle in the morning and often find that if they are late, they are unorganised. Students who are late must enter the school through the front office. A late note is given which is then taken to the teacher. </a:t>
            </a:r>
          </a:p>
          <a:p>
            <a:pPr lvl="0"/>
            <a:r>
              <a:rPr lang="en-AU" sz="3300" dirty="0" smtClean="0"/>
              <a:t>A note is required explaining all absences. Please ensure that any notes are clearly dated and signed then given to the teacher as soon as possible. </a:t>
            </a:r>
          </a:p>
          <a:p>
            <a:endParaRPr lang="en-AU" sz="3300" dirty="0" smtClean="0"/>
          </a:p>
          <a:p>
            <a:pPr lvl="0"/>
            <a:r>
              <a:rPr lang="en-AU" sz="3300" dirty="0" smtClean="0"/>
              <a:t>Medical Issues: Please let us know straight away if there are any medical issues with your child </a:t>
            </a:r>
            <a:r>
              <a:rPr lang="en-AU" sz="3300" dirty="0" err="1" smtClean="0"/>
              <a:t>e.g</a:t>
            </a:r>
            <a:r>
              <a:rPr lang="en-AU" sz="3300" dirty="0" smtClean="0"/>
              <a:t>: allergies. Also please let us know if your child is on any medication. If they need to take medication at school please label it very clearly with the dosage, time etc.</a:t>
            </a:r>
          </a:p>
          <a:p>
            <a:endParaRPr lang="en-AU" sz="3300" dirty="0" smtClean="0"/>
          </a:p>
          <a:p>
            <a:pPr lvl="0"/>
            <a:r>
              <a:rPr lang="en-AU" sz="3300" dirty="0" smtClean="0"/>
              <a:t>School Dress Code and Behaviour: Please support us as we try to develop school pride in the children. We think their appearance and behaviour really help make Landsdale the school it is.</a:t>
            </a:r>
          </a:p>
          <a:p>
            <a:endParaRPr lang="en-AU" dirty="0" smtClean="0"/>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536" y="260648"/>
            <a:ext cx="8183880" cy="1051560"/>
          </a:xfrm>
        </p:spPr>
        <p:txBody>
          <a:bodyPr/>
          <a:lstStyle/>
          <a:p>
            <a:r>
              <a:rPr lang="en-AU" dirty="0"/>
              <a:t>General Questions</a:t>
            </a:r>
          </a:p>
        </p:txBody>
      </p:sp>
      <p:sp>
        <p:nvSpPr>
          <p:cNvPr id="37891" name="Rectangle 3"/>
          <p:cNvSpPr>
            <a:spLocks noGrp="1" noChangeArrowheads="1"/>
          </p:cNvSpPr>
          <p:nvPr>
            <p:ph idx="1"/>
          </p:nvPr>
        </p:nvSpPr>
        <p:spPr>
          <a:xfrm>
            <a:off x="539552" y="1340768"/>
            <a:ext cx="8183880" cy="4187952"/>
          </a:xfrm>
        </p:spPr>
        <p:txBody>
          <a:bodyPr/>
          <a:lstStyle/>
          <a:p>
            <a:r>
              <a:rPr lang="en-AU" dirty="0"/>
              <a:t>Please make an appointment with me for questions regarding any individual child</a:t>
            </a:r>
          </a:p>
          <a:p>
            <a:endParaRPr lang="en-AU" dirty="0"/>
          </a:p>
          <a:p>
            <a:r>
              <a:rPr lang="en-AU" dirty="0"/>
              <a:t>Please feel free to make an appointment at any time during the term with any concerns you may have – my door is open.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83880" cy="1051560"/>
          </a:xfrm>
        </p:spPr>
        <p:txBody>
          <a:bodyPr/>
          <a:lstStyle/>
          <a:p>
            <a:r>
              <a:rPr lang="en-AU" dirty="0" smtClean="0"/>
              <a:t>Finally...</a:t>
            </a:r>
            <a:endParaRPr lang="en-AU" dirty="0"/>
          </a:p>
        </p:txBody>
      </p:sp>
      <p:sp>
        <p:nvSpPr>
          <p:cNvPr id="3" name="Content Placeholder 2"/>
          <p:cNvSpPr>
            <a:spLocks noGrp="1"/>
          </p:cNvSpPr>
          <p:nvPr>
            <p:ph idx="1"/>
          </p:nvPr>
        </p:nvSpPr>
        <p:spPr>
          <a:xfrm>
            <a:off x="539552" y="1484784"/>
            <a:ext cx="8183880" cy="4187952"/>
          </a:xfrm>
        </p:spPr>
        <p:txBody>
          <a:bodyPr/>
          <a:lstStyle/>
          <a:p>
            <a:r>
              <a:rPr lang="en-AU" dirty="0" smtClean="0"/>
              <a:t>Volunteers – especially for reading in the morning, 8.30 – 9.00 a.m.</a:t>
            </a:r>
          </a:p>
          <a:p>
            <a:r>
              <a:rPr lang="en-AU" dirty="0" smtClean="0"/>
              <a:t>Indoor plants?</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552" y="0"/>
            <a:ext cx="8183880" cy="1051560"/>
          </a:xfrm>
        </p:spPr>
        <p:txBody>
          <a:bodyPr/>
          <a:lstStyle/>
          <a:p>
            <a:r>
              <a:rPr lang="en-AU" dirty="0"/>
              <a:t>Literacy</a:t>
            </a:r>
          </a:p>
        </p:txBody>
      </p:sp>
      <p:sp>
        <p:nvSpPr>
          <p:cNvPr id="26627" name="Rectangle 3"/>
          <p:cNvSpPr>
            <a:spLocks noGrp="1" noChangeArrowheads="1"/>
          </p:cNvSpPr>
          <p:nvPr>
            <p:ph idx="1"/>
          </p:nvPr>
        </p:nvSpPr>
        <p:spPr>
          <a:xfrm>
            <a:off x="467544" y="1268760"/>
            <a:ext cx="8183880" cy="4752528"/>
          </a:xfrm>
        </p:spPr>
        <p:txBody>
          <a:bodyPr>
            <a:normAutofit fontScale="77500" lnSpcReduction="20000"/>
          </a:bodyPr>
          <a:lstStyle/>
          <a:p>
            <a:pPr>
              <a:lnSpc>
                <a:spcPct val="90000"/>
              </a:lnSpc>
            </a:pPr>
            <a:r>
              <a:rPr lang="en-AU" sz="3100" dirty="0"/>
              <a:t>Speaking &amp; Listening </a:t>
            </a:r>
            <a:r>
              <a:rPr lang="en-AU" sz="3100" dirty="0" smtClean="0"/>
              <a:t>– debating</a:t>
            </a:r>
          </a:p>
          <a:p>
            <a:pPr>
              <a:lnSpc>
                <a:spcPct val="90000"/>
              </a:lnSpc>
            </a:pPr>
            <a:r>
              <a:rPr lang="en-AU" sz="3100" dirty="0" smtClean="0"/>
              <a:t>Writing </a:t>
            </a:r>
            <a:r>
              <a:rPr lang="en-AU" sz="3100" dirty="0"/>
              <a:t>– gradual release – focus on </a:t>
            </a:r>
            <a:r>
              <a:rPr lang="en-AU" sz="3100" dirty="0" smtClean="0"/>
              <a:t>exposition and narrative</a:t>
            </a:r>
            <a:endParaRPr lang="en-AU" sz="3100" dirty="0"/>
          </a:p>
          <a:p>
            <a:pPr>
              <a:lnSpc>
                <a:spcPct val="90000"/>
              </a:lnSpc>
            </a:pPr>
            <a:r>
              <a:rPr lang="en-AU" sz="3100" dirty="0"/>
              <a:t>Spelling, Grammar and Punctuation</a:t>
            </a:r>
          </a:p>
          <a:p>
            <a:pPr>
              <a:lnSpc>
                <a:spcPct val="90000"/>
              </a:lnSpc>
            </a:pPr>
            <a:r>
              <a:rPr lang="en-AU" sz="3100" dirty="0" smtClean="0"/>
              <a:t>Reading – whole school and in class focus on inferring and fluency (reading between the lines, automaticity, paying attention to punctuation)</a:t>
            </a:r>
            <a:endParaRPr lang="en-AU" sz="3100" dirty="0"/>
          </a:p>
          <a:p>
            <a:pPr>
              <a:lnSpc>
                <a:spcPct val="90000"/>
              </a:lnSpc>
            </a:pPr>
            <a:r>
              <a:rPr lang="en-AU" sz="3100" dirty="0"/>
              <a:t>Heavy focus on group work</a:t>
            </a:r>
          </a:p>
          <a:p>
            <a:pPr>
              <a:lnSpc>
                <a:spcPct val="90000"/>
              </a:lnSpc>
            </a:pPr>
            <a:r>
              <a:rPr lang="en-AU" sz="3100" dirty="0"/>
              <a:t>Spelling – </a:t>
            </a:r>
            <a:r>
              <a:rPr lang="en-AU" sz="3100" dirty="0" smtClean="0"/>
              <a:t>Targeted, Diana </a:t>
            </a:r>
            <a:r>
              <a:rPr lang="en-AU" sz="3100" dirty="0" err="1" smtClean="0"/>
              <a:t>Rigg</a:t>
            </a:r>
            <a:r>
              <a:rPr lang="en-AU" sz="3100" dirty="0" smtClean="0"/>
              <a:t> approach – synthetic phonics – students grouped according to spelling age</a:t>
            </a:r>
          </a:p>
          <a:p>
            <a:pPr>
              <a:lnSpc>
                <a:spcPct val="90000"/>
              </a:lnSpc>
            </a:pPr>
            <a:r>
              <a:rPr lang="en-AU" sz="3100" dirty="0" smtClean="0"/>
              <a:t>Explicit teaching of punctuation and grammar + spelling concepts</a:t>
            </a:r>
          </a:p>
          <a:p>
            <a:pPr>
              <a:lnSpc>
                <a:spcPct val="90000"/>
              </a:lnSpc>
            </a:pPr>
            <a:r>
              <a:rPr lang="en-AU" sz="3100" dirty="0" smtClean="0"/>
              <a:t>Practice and Guided Reading to occur during rotations</a:t>
            </a:r>
          </a:p>
          <a:p>
            <a:pPr>
              <a:lnSpc>
                <a:spcPct val="90000"/>
              </a:lnSpc>
              <a:buNone/>
            </a:pPr>
            <a:endParaRPr lang="en-AU"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83880" cy="1051560"/>
          </a:xfrm>
        </p:spPr>
        <p:txBody>
          <a:bodyPr/>
          <a:lstStyle/>
          <a:p>
            <a:r>
              <a:rPr lang="en-AU" dirty="0" smtClean="0"/>
              <a:t>Literacy Rotations</a:t>
            </a:r>
            <a:endParaRPr lang="en-AU" dirty="0"/>
          </a:p>
        </p:txBody>
      </p:sp>
      <p:sp>
        <p:nvSpPr>
          <p:cNvPr id="3" name="Content Placeholder 2"/>
          <p:cNvSpPr>
            <a:spLocks noGrp="1"/>
          </p:cNvSpPr>
          <p:nvPr>
            <p:ph idx="1"/>
          </p:nvPr>
        </p:nvSpPr>
        <p:spPr>
          <a:xfrm>
            <a:off x="323528" y="1340768"/>
            <a:ext cx="8183880" cy="4187952"/>
          </a:xfrm>
        </p:spPr>
        <p:txBody>
          <a:bodyPr/>
          <a:lstStyle/>
          <a:p>
            <a:r>
              <a:rPr lang="en-AU" dirty="0" smtClean="0"/>
              <a:t>Format to look very much like this:</a:t>
            </a:r>
            <a:endParaRPr lang="en-AU" dirty="0"/>
          </a:p>
        </p:txBody>
      </p:sp>
      <p:pic>
        <p:nvPicPr>
          <p:cNvPr id="54274" name="Picture 2" descr="C:\Users\Matt\Desktop\Lit Blocks.JPG"/>
          <p:cNvPicPr>
            <a:picLocks noChangeAspect="1" noChangeArrowheads="1"/>
          </p:cNvPicPr>
          <p:nvPr/>
        </p:nvPicPr>
        <p:blipFill>
          <a:blip r:embed="rId2" cstate="print"/>
          <a:srcRect/>
          <a:stretch>
            <a:fillRect/>
          </a:stretch>
        </p:blipFill>
        <p:spPr bwMode="auto">
          <a:xfrm>
            <a:off x="899592" y="1988840"/>
            <a:ext cx="7272808" cy="443302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1560" y="260648"/>
            <a:ext cx="8183880" cy="1051560"/>
          </a:xfrm>
        </p:spPr>
        <p:txBody>
          <a:bodyPr>
            <a:normAutofit fontScale="90000"/>
          </a:bodyPr>
          <a:lstStyle/>
          <a:p>
            <a:r>
              <a:rPr lang="en-AU" dirty="0"/>
              <a:t/>
            </a:r>
            <a:br>
              <a:rPr lang="en-AU" dirty="0"/>
            </a:br>
            <a:r>
              <a:rPr lang="en-AU" dirty="0"/>
              <a:t>Numeracy</a:t>
            </a:r>
          </a:p>
        </p:txBody>
      </p:sp>
      <p:sp>
        <p:nvSpPr>
          <p:cNvPr id="29699" name="Rectangle 3"/>
          <p:cNvSpPr>
            <a:spLocks noGrp="1" noChangeArrowheads="1"/>
          </p:cNvSpPr>
          <p:nvPr>
            <p:ph idx="1"/>
          </p:nvPr>
        </p:nvSpPr>
        <p:spPr>
          <a:xfrm>
            <a:off x="539552" y="1340768"/>
            <a:ext cx="8183880" cy="4187952"/>
          </a:xfrm>
        </p:spPr>
        <p:txBody>
          <a:bodyPr>
            <a:normAutofit/>
          </a:bodyPr>
          <a:lstStyle/>
          <a:p>
            <a:r>
              <a:rPr lang="en-AU" dirty="0"/>
              <a:t>Mental maths every day before </a:t>
            </a:r>
            <a:r>
              <a:rPr lang="en-AU" dirty="0" smtClean="0"/>
              <a:t>school – learning mental strategies + problem solving techniques</a:t>
            </a:r>
            <a:endParaRPr lang="en-AU" dirty="0"/>
          </a:p>
          <a:p>
            <a:r>
              <a:rPr lang="en-AU" dirty="0"/>
              <a:t>We are using a series of books called Stepping Stones - I.T. </a:t>
            </a:r>
            <a:r>
              <a:rPr lang="en-AU" dirty="0" smtClean="0"/>
              <a:t>Based</a:t>
            </a:r>
            <a:endParaRPr lang="en-AU" dirty="0"/>
          </a:p>
          <a:p>
            <a:r>
              <a:rPr lang="en-AU" dirty="0" smtClean="0"/>
              <a:t>Rotations – targeted teaching of students at level, fluid groupings, teachers regularly review</a:t>
            </a:r>
          </a:p>
          <a:p>
            <a:r>
              <a:rPr lang="en-AU" dirty="0" smtClean="0"/>
              <a:t>3s go to Ella Marion and...  </a:t>
            </a: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260648"/>
            <a:ext cx="8183880" cy="1051560"/>
          </a:xfrm>
        </p:spPr>
        <p:txBody>
          <a:bodyPr/>
          <a:lstStyle/>
          <a:p>
            <a:r>
              <a:rPr lang="en-AU" dirty="0"/>
              <a:t>NAPLAN</a:t>
            </a:r>
          </a:p>
        </p:txBody>
      </p:sp>
      <p:sp>
        <p:nvSpPr>
          <p:cNvPr id="31747" name="Rectangle 3"/>
          <p:cNvSpPr>
            <a:spLocks noGrp="1" noChangeArrowheads="1"/>
          </p:cNvSpPr>
          <p:nvPr>
            <p:ph idx="1"/>
          </p:nvPr>
        </p:nvSpPr>
        <p:spPr>
          <a:xfrm>
            <a:off x="395536" y="1340768"/>
            <a:ext cx="8183880" cy="4187952"/>
          </a:xfrm>
        </p:spPr>
        <p:txBody>
          <a:bodyPr/>
          <a:lstStyle/>
          <a:p>
            <a:r>
              <a:rPr lang="en-AU" dirty="0" smtClean="0"/>
              <a:t>For the Year 3s, this </a:t>
            </a:r>
            <a:r>
              <a:rPr lang="en-AU" dirty="0"/>
              <a:t>is a NAPLAN year, and as such I will be working towards giving each child the skills and strategies they will need to achieve their best in this important assessment.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536" y="260648"/>
            <a:ext cx="8183880" cy="1051560"/>
          </a:xfrm>
        </p:spPr>
        <p:txBody>
          <a:bodyPr/>
          <a:lstStyle/>
          <a:p>
            <a:r>
              <a:rPr lang="en-AU" dirty="0"/>
              <a:t>Science</a:t>
            </a:r>
          </a:p>
        </p:txBody>
      </p:sp>
      <p:sp>
        <p:nvSpPr>
          <p:cNvPr id="32771" name="Rectangle 3"/>
          <p:cNvSpPr>
            <a:spLocks noGrp="1" noChangeArrowheads="1"/>
          </p:cNvSpPr>
          <p:nvPr>
            <p:ph idx="1"/>
          </p:nvPr>
        </p:nvSpPr>
        <p:spPr>
          <a:xfrm>
            <a:off x="395536" y="1556792"/>
            <a:ext cx="8183880" cy="4187952"/>
          </a:xfrm>
        </p:spPr>
        <p:txBody>
          <a:bodyPr/>
          <a:lstStyle/>
          <a:p>
            <a:r>
              <a:rPr lang="en-AU" dirty="0" smtClean="0"/>
              <a:t>Topic</a:t>
            </a:r>
            <a:r>
              <a:rPr lang="en-AU" dirty="0"/>
              <a:t>: </a:t>
            </a:r>
            <a:r>
              <a:rPr lang="en-AU" dirty="0" smtClean="0"/>
              <a:t>Natural and Processed Materials </a:t>
            </a:r>
            <a:endParaRPr lang="en-AU" dirty="0"/>
          </a:p>
          <a:p>
            <a:r>
              <a:rPr lang="en-AU" dirty="0"/>
              <a:t>Series of activities to facilitate </a:t>
            </a:r>
            <a:r>
              <a:rPr lang="en-AU" dirty="0" smtClean="0"/>
              <a:t>investigating and learning </a:t>
            </a:r>
            <a:r>
              <a:rPr lang="en-AU" dirty="0"/>
              <a:t>about the scientific </a:t>
            </a:r>
            <a:r>
              <a:rPr lang="en-AU" dirty="0" smtClean="0"/>
              <a:t>method</a:t>
            </a:r>
          </a:p>
          <a:p>
            <a:r>
              <a:rPr lang="en-AU" dirty="0" smtClean="0"/>
              <a:t>3s to be taught Science by Val Bell, 4s by </a:t>
            </a:r>
            <a:r>
              <a:rPr lang="en-AU" dirty="0" smtClean="0"/>
              <a:t>Matt</a:t>
            </a:r>
            <a:endParaRPr lang="en-AU" dirty="0"/>
          </a:p>
          <a:p>
            <a:pPr>
              <a:buNone/>
            </a:pPr>
            <a:endParaRPr lang="en-AU" dirty="0"/>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23528" y="260648"/>
            <a:ext cx="8183880" cy="1051560"/>
          </a:xfrm>
        </p:spPr>
        <p:txBody>
          <a:bodyPr/>
          <a:lstStyle/>
          <a:p>
            <a:r>
              <a:rPr lang="en-AU" dirty="0"/>
              <a:t>Society &amp; Environment</a:t>
            </a:r>
          </a:p>
        </p:txBody>
      </p:sp>
      <p:sp>
        <p:nvSpPr>
          <p:cNvPr id="34819" name="Rectangle 3"/>
          <p:cNvSpPr>
            <a:spLocks noGrp="1" noChangeArrowheads="1"/>
          </p:cNvSpPr>
          <p:nvPr>
            <p:ph idx="1"/>
          </p:nvPr>
        </p:nvSpPr>
        <p:spPr/>
        <p:txBody>
          <a:bodyPr>
            <a:normAutofit fontScale="92500" lnSpcReduction="10000"/>
          </a:bodyPr>
          <a:lstStyle/>
          <a:p>
            <a:endParaRPr lang="en-AU" dirty="0" smtClean="0"/>
          </a:p>
          <a:p>
            <a:endParaRPr lang="en-AU" dirty="0" smtClean="0"/>
          </a:p>
          <a:p>
            <a:r>
              <a:rPr lang="en-AU" dirty="0" smtClean="0"/>
              <a:t>Two distinct areas of focus, both research based:</a:t>
            </a:r>
          </a:p>
          <a:p>
            <a:endParaRPr lang="en-AU" dirty="0" smtClean="0"/>
          </a:p>
          <a:p>
            <a:pPr>
              <a:buNone/>
            </a:pPr>
            <a:r>
              <a:rPr lang="en-AU" dirty="0" smtClean="0"/>
              <a:t>Year 3: Celebrations around the world and in Australia – why do we celebrate such events, including multi-cultural events, in Australia?</a:t>
            </a:r>
          </a:p>
          <a:p>
            <a:pPr>
              <a:buNone/>
            </a:pPr>
            <a:endParaRPr lang="en-AU" dirty="0" smtClean="0"/>
          </a:p>
          <a:p>
            <a:pPr>
              <a:buNone/>
            </a:pPr>
            <a:r>
              <a:rPr lang="en-AU" dirty="0" smtClean="0"/>
              <a:t>Year 4: The First Fleet</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7544" y="332656"/>
            <a:ext cx="8183880" cy="1051560"/>
          </a:xfrm>
        </p:spPr>
        <p:txBody>
          <a:bodyPr/>
          <a:lstStyle/>
          <a:p>
            <a:r>
              <a:rPr lang="en-AU" dirty="0" smtClean="0"/>
              <a:t>1 to 1 Laptop Program</a:t>
            </a:r>
            <a:endParaRPr lang="en-AU" dirty="0"/>
          </a:p>
        </p:txBody>
      </p:sp>
      <p:sp>
        <p:nvSpPr>
          <p:cNvPr id="36867" name="Rectangle 3"/>
          <p:cNvSpPr>
            <a:spLocks noGrp="1" noChangeArrowheads="1"/>
          </p:cNvSpPr>
          <p:nvPr>
            <p:ph idx="1"/>
          </p:nvPr>
        </p:nvSpPr>
        <p:spPr>
          <a:xfrm>
            <a:off x="467544" y="1484784"/>
            <a:ext cx="8183880" cy="4536504"/>
          </a:xfrm>
        </p:spPr>
        <p:txBody>
          <a:bodyPr>
            <a:normAutofit fontScale="77500" lnSpcReduction="20000"/>
          </a:bodyPr>
          <a:lstStyle/>
          <a:p>
            <a:r>
              <a:rPr lang="en-AU" dirty="0" smtClean="0"/>
              <a:t>Year 4 students are invited to participate by purchasing an Apple Mac laptop which can be purchased at a discount through the school and a company called Winthrop. </a:t>
            </a:r>
          </a:p>
          <a:p>
            <a:r>
              <a:rPr lang="en-AU" dirty="0" smtClean="0"/>
              <a:t>Presents many opportunities for students and will be utilised often in classroom , although opportunities to this point have necessarily been limited due to agreements still not having been received (this will change)</a:t>
            </a:r>
          </a:p>
          <a:p>
            <a:r>
              <a:rPr lang="en-AU" dirty="0" smtClean="0"/>
              <a:t>Incredible opportunity – this is the future and our school is embracing it – I have not seen this type of forward-thinking approach elsewhere</a:t>
            </a:r>
          </a:p>
          <a:p>
            <a:r>
              <a:rPr lang="en-AU" dirty="0" smtClean="0"/>
              <a:t>Examples of use:</a:t>
            </a:r>
            <a:br>
              <a:rPr lang="en-AU" dirty="0" smtClean="0"/>
            </a:br>
            <a:r>
              <a:rPr lang="en-AU" dirty="0" err="1" smtClean="0"/>
              <a:t>Mathletics</a:t>
            </a:r>
            <a:r>
              <a:rPr lang="en-AU" dirty="0" smtClean="0"/>
              <a:t>, </a:t>
            </a:r>
            <a:r>
              <a:rPr lang="en-AU" dirty="0" err="1" smtClean="0"/>
              <a:t>Spellodrome</a:t>
            </a:r>
            <a:r>
              <a:rPr lang="en-AU" dirty="0" smtClean="0"/>
              <a:t>, emailing, e-documents and digital literacy, research, Reading – unlimited.</a:t>
            </a:r>
          </a:p>
          <a:p>
            <a:endParaRPr lang="en-AU"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254</TotalTime>
  <Words>1386</Words>
  <Application>Microsoft Macintosh PowerPoint</Application>
  <PresentationFormat>On-screen Show (4:3)</PresentationFormat>
  <Paragraphs>129</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Aspect</vt:lpstr>
      <vt:lpstr>Welcome To Grade 3/4 L.A. 18</vt:lpstr>
      <vt:lpstr>My Beliefs/My Background</vt:lpstr>
      <vt:lpstr>Literacy</vt:lpstr>
      <vt:lpstr>Literacy Rotations</vt:lpstr>
      <vt:lpstr> Numeracy</vt:lpstr>
      <vt:lpstr>NAPLAN</vt:lpstr>
      <vt:lpstr>Science</vt:lpstr>
      <vt:lpstr>Society &amp; Environment</vt:lpstr>
      <vt:lpstr>1 to 1 Laptop Program</vt:lpstr>
      <vt:lpstr>Homework</vt:lpstr>
      <vt:lpstr>Homework Recording Sheet </vt:lpstr>
      <vt:lpstr>Encouragement For Good Behaviour and the School’s Positive Behaviour Focus</vt:lpstr>
      <vt:lpstr>Behaviour Management Policy</vt:lpstr>
      <vt:lpstr>Diaries and communication </vt:lpstr>
      <vt:lpstr>Class Website</vt:lpstr>
      <vt:lpstr>Learning Spaces</vt:lpstr>
      <vt:lpstr>Bits ‘n’ Pieces</vt:lpstr>
      <vt:lpstr>Bits ‘n’ Pieces</vt:lpstr>
      <vt:lpstr>Bits ‘n’ Pieces</vt:lpstr>
      <vt:lpstr>Bits ‘n’ Pieces</vt:lpstr>
      <vt:lpstr>General Questions</vt:lpstr>
      <vt:lpstr>Finally...</vt:lpstr>
    </vt:vector>
  </TitlesOfParts>
  <Company>DET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Grade 5 Rm18</dc:title>
  <dc:creator>DET</dc:creator>
  <cp:lastModifiedBy>teacher</cp:lastModifiedBy>
  <cp:revision>44</cp:revision>
  <dcterms:created xsi:type="dcterms:W3CDTF">2010-02-13T05:18:24Z</dcterms:created>
  <dcterms:modified xsi:type="dcterms:W3CDTF">2015-02-12T08:04:14Z</dcterms:modified>
</cp:coreProperties>
</file>